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85042D9-54FE-4FA1-AF6E-E4627D08751B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FAD5E0A-13C2-4153-87C5-159F750A3CF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333375"/>
            <a:ext cx="659130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314" name="Obdélník 3"/>
          <p:cNvSpPr>
            <a:spLocks noChangeArrowheads="1"/>
          </p:cNvSpPr>
          <p:nvPr/>
        </p:nvSpPr>
        <p:spPr bwMode="auto">
          <a:xfrm>
            <a:off x="1889125" y="1641475"/>
            <a:ext cx="54737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>
                <a:latin typeface="Trebuchet MS" pitchFamily="34" charset="0"/>
              </a:rPr>
              <a:t>Základní škola Sedmikráska, o.p.s.</a:t>
            </a:r>
          </a:p>
          <a:p>
            <a:pPr algn="ctr"/>
            <a:r>
              <a:rPr lang="cs-CZ" dirty="0" err="1">
                <a:solidFill>
                  <a:schemeClr val="bg1"/>
                </a:solidFill>
                <a:latin typeface="Trebuchet MS" pitchFamily="34" charset="0"/>
              </a:rPr>
              <a:t>Bezručova</a:t>
            </a:r>
            <a:r>
              <a:rPr lang="cs-CZ" dirty="0">
                <a:solidFill>
                  <a:schemeClr val="bg1"/>
                </a:solidFill>
                <a:latin typeface="Trebuchet MS" pitchFamily="34" charset="0"/>
              </a:rPr>
              <a:t> 293, 756 61 Rožnov pod Radhoštěm</a:t>
            </a:r>
          </a:p>
        </p:txBody>
      </p:sp>
      <p:sp>
        <p:nvSpPr>
          <p:cNvPr id="13315" name="Obdélník 4"/>
          <p:cNvSpPr>
            <a:spLocks noChangeArrowheads="1"/>
          </p:cNvSpPr>
          <p:nvPr/>
        </p:nvSpPr>
        <p:spPr bwMode="auto">
          <a:xfrm>
            <a:off x="2563813" y="2835275"/>
            <a:ext cx="35189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  <a:latin typeface="Trebuchet MS" pitchFamily="34" charset="0"/>
              </a:rPr>
              <a:t>ŘÍMSKÝ KALENDÁŘ</a:t>
            </a:r>
            <a:endParaRPr lang="cs-CZ" sz="32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3316" name="Obdélník 5"/>
          <p:cNvSpPr>
            <a:spLocks noChangeArrowheads="1"/>
          </p:cNvSpPr>
          <p:nvPr/>
        </p:nvSpPr>
        <p:spPr bwMode="auto">
          <a:xfrm>
            <a:off x="1619250" y="3789363"/>
            <a:ext cx="5832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/>
            <a:r>
              <a:rPr lang="cs-CZ" dirty="0" smtClean="0">
                <a:solidFill>
                  <a:schemeClr val="bg1"/>
                </a:solidFill>
              </a:rPr>
              <a:t>Autor:  Mgr. Jana </a:t>
            </a:r>
            <a:r>
              <a:rPr lang="cs-CZ" dirty="0" err="1" smtClean="0">
                <a:solidFill>
                  <a:schemeClr val="bg1"/>
                </a:solidFill>
              </a:rPr>
              <a:t>Valchářová</a:t>
            </a:r>
            <a:endParaRPr lang="cs-CZ" dirty="0" smtClean="0">
              <a:solidFill>
                <a:schemeClr val="bg1"/>
              </a:solidFill>
            </a:endParaRPr>
          </a:p>
          <a:p>
            <a:pPr algn="ctr" fontAlgn="base"/>
            <a:r>
              <a:rPr lang="cs-CZ" dirty="0" smtClean="0">
                <a:solidFill>
                  <a:schemeClr val="bg1"/>
                </a:solidFill>
              </a:rPr>
              <a:t>Vytvořeno: červen 2013</a:t>
            </a:r>
          </a:p>
          <a:p>
            <a:pPr algn="ctr" fontAlgn="base"/>
            <a:r>
              <a:rPr lang="cs-CZ" dirty="0" smtClean="0">
                <a:solidFill>
                  <a:schemeClr val="bg1"/>
                </a:solidFill>
              </a:rPr>
              <a:t>Název:  </a:t>
            </a:r>
            <a:r>
              <a:rPr lang="cs-CZ" smtClean="0">
                <a:solidFill>
                  <a:schemeClr val="bg1"/>
                </a:solidFill>
              </a:rPr>
              <a:t>VY_32_INOVACE_DE_07 </a:t>
            </a:r>
            <a:r>
              <a:rPr lang="cs-CZ" smtClean="0">
                <a:solidFill>
                  <a:schemeClr val="bg1"/>
                </a:solidFill>
              </a:rPr>
              <a:t>Starověk_13</a:t>
            </a:r>
            <a:endParaRPr lang="cs-CZ" dirty="0" smtClean="0">
              <a:solidFill>
                <a:schemeClr val="bg1"/>
              </a:solidFill>
            </a:endParaRPr>
          </a:p>
          <a:p>
            <a:pPr algn="ctr" fontAlgn="base"/>
            <a:r>
              <a:rPr lang="cs-CZ" dirty="0" smtClean="0">
                <a:solidFill>
                  <a:schemeClr val="bg1"/>
                </a:solidFill>
              </a:rPr>
              <a:t>6. ročník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317" name="Obdélník 6"/>
          <p:cNvSpPr>
            <a:spLocks noChangeArrowheads="1"/>
          </p:cNvSpPr>
          <p:nvPr/>
        </p:nvSpPr>
        <p:spPr bwMode="auto">
          <a:xfrm>
            <a:off x="2339975" y="5516563"/>
            <a:ext cx="457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100" dirty="0">
                <a:solidFill>
                  <a:schemeClr val="bg1"/>
                </a:solidFill>
                <a:latin typeface="Trebuchet MS" pitchFamily="34" charset="0"/>
              </a:rPr>
              <a:t>Projekt Sedmikráska</a:t>
            </a:r>
          </a:p>
          <a:p>
            <a:pPr algn="ctr"/>
            <a:r>
              <a:rPr lang="cs-CZ" dirty="0">
                <a:solidFill>
                  <a:schemeClr val="bg1"/>
                </a:solidFill>
                <a:latin typeface="Trebuchet MS" pitchFamily="34" charset="0"/>
              </a:rPr>
              <a:t>CZ.1.07/1.4.00/21.3812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7510"/>
          </a:xfrm>
        </p:spPr>
        <p:txBody>
          <a:bodyPr/>
          <a:lstStyle/>
          <a:p>
            <a:r>
              <a:rPr lang="cs-CZ" dirty="0" smtClean="0"/>
              <a:t>Měsíce v češtině mají svůj název odvozen od přírodních jevů. Dokážeš původ všech názvů odhalit?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Pokud se Ti některý název nezdá být zcela odpovídající, vymysli lepší.</a:t>
            </a:r>
          </a:p>
          <a:p>
            <a:pPr>
              <a:buNone/>
            </a:pPr>
            <a:r>
              <a:rPr lang="cs-CZ" dirty="0" smtClean="0"/>
              <a:t>				</a:t>
            </a:r>
          </a:p>
          <a:p>
            <a:pPr>
              <a:buNone/>
            </a:pPr>
            <a:r>
              <a:rPr lang="cs-CZ" dirty="0" smtClean="0"/>
              <a:t>				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Vývojový diagram: děrná páska 3"/>
          <p:cNvSpPr/>
          <p:nvPr/>
        </p:nvSpPr>
        <p:spPr>
          <a:xfrm>
            <a:off x="3428992" y="4714884"/>
            <a:ext cx="5000660" cy="1000132"/>
          </a:xfrm>
          <a:prstGeom prst="flowChartPunchedTape">
            <a:avLst/>
          </a:prstGeom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červenec </a:t>
            </a:r>
            <a:r>
              <a:rPr lang="cs-CZ" sz="2400" dirty="0"/>
              <a:t>→ </a:t>
            </a:r>
            <a:r>
              <a:rPr lang="cs-CZ" sz="2400" dirty="0" err="1" smtClean="0"/>
              <a:t>prázdninec</a:t>
            </a:r>
            <a:endParaRPr lang="cs-CZ" dirty="0"/>
          </a:p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smtClean="0"/>
              <a:t>Autor Neuveden. </a:t>
            </a:r>
            <a:r>
              <a:rPr lang="cs-CZ" sz="1400" i="1" dirty="0" err="1" smtClean="0"/>
              <a:t>wikipedie</a:t>
            </a:r>
            <a:r>
              <a:rPr lang="cs-CZ" sz="1400" dirty="0" smtClean="0"/>
              <a:t> [online]. [cit. 4.6.2013]. Dostupný na WWW: http://cs.wikipedia.org/wiki/Soubor:Roman-calendar.png</a:t>
            </a:r>
          </a:p>
          <a:p>
            <a:r>
              <a:rPr lang="cs-CZ" sz="1400" dirty="0" smtClean="0"/>
              <a:t>Autor NEUVEDEN. </a:t>
            </a:r>
            <a:r>
              <a:rPr lang="cs-CZ" sz="1400" i="1" dirty="0" err="1" smtClean="0"/>
              <a:t>wikipedie</a:t>
            </a:r>
            <a:r>
              <a:rPr lang="cs-CZ" sz="1400" dirty="0" smtClean="0"/>
              <a:t> [online]. [cit. 4.6.2013]. Dostupný na WWW: http://cs.wikipedia.org/wiki/%C5%98%C3%ADmsk%C3%BD_kalend%C3%A1%C5%99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85720" y="142851"/>
          <a:ext cx="8643998" cy="6469122"/>
        </p:xfrm>
        <a:graphic>
          <a:graphicData uri="http://schemas.openxmlformats.org/drawingml/2006/table">
            <a:tbl>
              <a:tblPr/>
              <a:tblGrid>
                <a:gridCol w="8643998"/>
              </a:tblGrid>
              <a:tr h="513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Vzdělávací oblast, tematický okruh, téma vzdělávacího materiálu: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1113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Člověk a společnost, dějepis, občanská výchova, dějiny starověku, určování </a:t>
                      </a:r>
                      <a:r>
                        <a:rPr kumimoji="0" lang="cs-CZ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času, </a:t>
                      </a:r>
                      <a:r>
                        <a:rPr kumimoji="0" lang="cs-CZ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starověký Řím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86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Metodický list, anotace: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4255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 prezentaci se žáci dozvědí, jak určovali čas staří Římané, co přešlo až do současnosti, pomocí otázek a úkolů </a:t>
                      </a:r>
                      <a:r>
                        <a:rPr kumimoji="0" lang="cs-CZ" sz="18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 pracovním listu</a:t>
                      </a:r>
                      <a:r>
                        <a:rPr kumimoji="0" lang="cs-CZ" sz="1800" i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 </a:t>
                      </a:r>
                      <a:r>
                        <a:rPr kumimoji="0" lang="cs-CZ" sz="18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poznatky zažijí a </a:t>
                      </a:r>
                      <a:r>
                        <a:rPr kumimoji="0" lang="cs-CZ" sz="18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zopakují.</a:t>
                      </a:r>
                      <a:endParaRPr kumimoji="0" lang="cs-CZ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b="1" dirty="0" smtClean="0"/>
              <a:t>Římský kalendář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 Římané členili čas a ovlivnili  </a:t>
            </a:r>
          </a:p>
          <a:p>
            <a:r>
              <a:rPr lang="cs-CZ" dirty="0" smtClean="0"/>
              <a:t>náš kalendář </a:t>
            </a:r>
            <a:endParaRPr lang="cs-CZ" dirty="0"/>
          </a:p>
        </p:txBody>
      </p:sp>
      <p:pic>
        <p:nvPicPr>
          <p:cNvPr id="4" name="Obrázek 3" descr="Soubor:Roman-calendar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929066"/>
            <a:ext cx="4557740" cy="2489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Kalendář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slovo pocházejíc z latiny</a:t>
            </a:r>
          </a:p>
          <a:p>
            <a:endParaRPr lang="cs-CZ" dirty="0" smtClean="0"/>
          </a:p>
          <a:p>
            <a:r>
              <a:rPr lang="cs-CZ" dirty="0" smtClean="0"/>
              <a:t>Kalendy – označení prvního dne v měsíci Římany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Kalendář tak, jak ho vytvořili Římané, se používal v nezměněné podobě až do novověku a s malými úpravami ho používáme i dnes.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Římský kalendář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Původně měl 355 dní rozdělených do 12 měsíců (kratších než máme my).</a:t>
            </a:r>
          </a:p>
          <a:p>
            <a:r>
              <a:rPr lang="cs-CZ" dirty="0" smtClean="0"/>
              <a:t>Hlavní změnu prodělal za </a:t>
            </a:r>
            <a:r>
              <a:rPr lang="cs-CZ" dirty="0" err="1" smtClean="0"/>
              <a:t>Gaia</a:t>
            </a:r>
            <a:r>
              <a:rPr lang="cs-CZ" dirty="0" smtClean="0"/>
              <a:t> Julia </a:t>
            </a:r>
            <a:r>
              <a:rPr lang="cs-CZ" dirty="0" err="1" smtClean="0"/>
              <a:t>Caesara</a:t>
            </a:r>
            <a:r>
              <a:rPr lang="cs-CZ" dirty="0" smtClean="0"/>
              <a:t> roku 46 př.n.l.</a:t>
            </a:r>
          </a:p>
          <a:p>
            <a:pPr>
              <a:buNone/>
            </a:pPr>
            <a:r>
              <a:rPr lang="cs-CZ" dirty="0" smtClean="0"/>
              <a:t>= solární (sluneční) kalendář → 1 rok má 365,25 dne (= oběh Země kolem Slunce),</a:t>
            </a:r>
          </a:p>
          <a:p>
            <a:pPr>
              <a:buNone/>
            </a:pPr>
            <a:r>
              <a:rPr lang="cs-CZ" dirty="0" smtClean="0"/>
              <a:t>	tzn. že běžný rok má 365 dní a jednou za 4 roky se přidává rok přestupný.</a:t>
            </a:r>
          </a:p>
          <a:p>
            <a:pPr>
              <a:buNone/>
            </a:pPr>
            <a:r>
              <a:rPr lang="cs-CZ" dirty="0" smtClean="0"/>
              <a:t>Tento kalendář se nazýval </a:t>
            </a:r>
            <a:r>
              <a:rPr lang="cs-CZ" b="1" dirty="0" smtClean="0"/>
              <a:t>juliánský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Odpovězte na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to jsou kalendy?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 dlouhý byl původně římský rok?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Kdo v 1. století  př.n.l. zavedl důležitou změnu kalendáře a v čem změna spočívala?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 tento změněný kalendář nazýváme?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Názvy římských měsíců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11758"/>
          </a:xfrm>
        </p:spPr>
        <p:txBody>
          <a:bodyPr>
            <a:noAutofit/>
          </a:bodyPr>
          <a:lstStyle/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Ianuarius</a:t>
            </a:r>
            <a:r>
              <a:rPr lang="cs-CZ" sz="1800" dirty="0" smtClean="0"/>
              <a:t> (= leden) – podle boha Januse, boha začátku a konce</a:t>
            </a:r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Februarius</a:t>
            </a:r>
            <a:r>
              <a:rPr lang="cs-CZ" sz="1800" dirty="0" smtClean="0"/>
              <a:t> (= únor) – od latinského slova </a:t>
            </a:r>
            <a:r>
              <a:rPr lang="cs-CZ" sz="1800" i="1" dirty="0" err="1" smtClean="0"/>
              <a:t>februa</a:t>
            </a:r>
            <a:r>
              <a:rPr lang="cs-CZ" sz="1800" dirty="0" smtClean="0"/>
              <a:t>, znamenalo očištění; původ slova je neznámý</a:t>
            </a:r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Martius</a:t>
            </a:r>
            <a:r>
              <a:rPr lang="cs-CZ" sz="1800" dirty="0" smtClean="0"/>
              <a:t> (= březen) – podle boha války Marta</a:t>
            </a:r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Aprilis</a:t>
            </a:r>
            <a:r>
              <a:rPr lang="cs-CZ" sz="1800" dirty="0" smtClean="0"/>
              <a:t> (= duben) – z </a:t>
            </a:r>
            <a:r>
              <a:rPr lang="cs-CZ" sz="1800" i="1" dirty="0" err="1" smtClean="0"/>
              <a:t>aphrilis</a:t>
            </a:r>
            <a:r>
              <a:rPr lang="cs-CZ" sz="1800" dirty="0" smtClean="0"/>
              <a:t> &lt; </a:t>
            </a:r>
            <a:r>
              <a:rPr lang="cs-CZ" sz="1800" dirty="0" err="1" smtClean="0"/>
              <a:t>Aphrodite</a:t>
            </a:r>
            <a:r>
              <a:rPr lang="cs-CZ" sz="1800" dirty="0" smtClean="0"/>
              <a:t>, neboť tento měsíc byl zasvěcen Venuši</a:t>
            </a:r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Maius</a:t>
            </a:r>
            <a:r>
              <a:rPr lang="cs-CZ" sz="1800" dirty="0" smtClean="0"/>
              <a:t> (= květen) – podle bohyně </a:t>
            </a:r>
            <a:r>
              <a:rPr lang="cs-CZ" sz="1800" dirty="0" err="1" smtClean="0"/>
              <a:t>Maii</a:t>
            </a:r>
            <a:endParaRPr lang="cs-CZ" sz="1800" dirty="0" smtClean="0"/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Junius</a:t>
            </a:r>
            <a:r>
              <a:rPr lang="cs-CZ" sz="1800" dirty="0" smtClean="0"/>
              <a:t> (= červen) – podle bohyně Juno</a:t>
            </a:r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 </a:t>
            </a:r>
            <a:r>
              <a:rPr lang="cs-CZ" sz="1800" b="1" dirty="0" smtClean="0"/>
              <a:t>Julius</a:t>
            </a:r>
            <a:r>
              <a:rPr lang="cs-CZ" sz="1800" dirty="0" smtClean="0"/>
              <a:t> (= červenec) – měsíc Juliův</a:t>
            </a:r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Augustus</a:t>
            </a:r>
            <a:r>
              <a:rPr lang="cs-CZ" sz="1800" dirty="0" smtClean="0"/>
              <a:t> (= srpen) – měsíc Augustův</a:t>
            </a:r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September</a:t>
            </a:r>
            <a:r>
              <a:rPr lang="cs-CZ" sz="1800" dirty="0" smtClean="0"/>
              <a:t> (= září) – sedmý měsíc, </a:t>
            </a:r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October</a:t>
            </a:r>
            <a:r>
              <a:rPr lang="cs-CZ" sz="1800" dirty="0" smtClean="0"/>
              <a:t> (= říjen) – osmý měsíc</a:t>
            </a:r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November</a:t>
            </a:r>
            <a:r>
              <a:rPr lang="cs-CZ" sz="1800" dirty="0" smtClean="0"/>
              <a:t> (= listopad) – devátý měsíc</a:t>
            </a:r>
          </a:p>
          <a:p>
            <a:pPr lvl="0"/>
            <a:r>
              <a:rPr lang="cs-CZ" sz="1800" dirty="0" err="1" smtClean="0"/>
              <a:t>mensis</a:t>
            </a:r>
            <a:r>
              <a:rPr lang="cs-CZ" sz="1800" dirty="0" smtClean="0"/>
              <a:t> </a:t>
            </a:r>
            <a:r>
              <a:rPr lang="cs-CZ" sz="1800" b="1" dirty="0" err="1" smtClean="0"/>
              <a:t>December</a:t>
            </a:r>
            <a:r>
              <a:rPr lang="cs-CZ" sz="1800" dirty="0" smtClean="0"/>
              <a:t>(= prosinec) – desátý měsíc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40386"/>
          </a:xfrm>
        </p:spPr>
        <p:txBody>
          <a:bodyPr/>
          <a:lstStyle/>
          <a:p>
            <a:r>
              <a:rPr lang="cs-CZ" dirty="0" smtClean="0"/>
              <a:t>Původně byl prvním měsícem roku březen, proto není divné, že např. říjen byl osmým a ne desátým měsícem, jak ho máme my. I proto je přestupným měsícem únor (přestupný den se vkládal na konec roku).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Odpovězte na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 kterých jazyků, které znáš, přešlo označení měsíců z latiny? Uveď příklad.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/>
              <a:t>Podle čeho získávaly měsíce svůj název?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Podle čeho získaly v latině svůj název měsíc červenec a srpen?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/>
              <a:t>Kterým měsícem začínal římský rok?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</TotalTime>
  <Words>244</Words>
  <Application>Microsoft Office PowerPoint</Application>
  <PresentationFormat>Předvádění na obrazovce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Talent</vt:lpstr>
      <vt:lpstr>Snímek 1</vt:lpstr>
      <vt:lpstr>Snímek 2</vt:lpstr>
      <vt:lpstr>Římský kalendář</vt:lpstr>
      <vt:lpstr>Kalendář </vt:lpstr>
      <vt:lpstr>Římský kalendář</vt:lpstr>
      <vt:lpstr>Odpovězte na otázky</vt:lpstr>
      <vt:lpstr>Názvy římských měsíců</vt:lpstr>
      <vt:lpstr>Snímek 8</vt:lpstr>
      <vt:lpstr>Odpovězte na otázky</vt:lpstr>
      <vt:lpstr>Snímek 10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Římský kalendář</dc:title>
  <dc:creator>user</dc:creator>
  <cp:lastModifiedBy>user</cp:lastModifiedBy>
  <cp:revision>8</cp:revision>
  <dcterms:created xsi:type="dcterms:W3CDTF">2013-09-02T08:50:10Z</dcterms:created>
  <dcterms:modified xsi:type="dcterms:W3CDTF">2013-09-04T12:38:58Z</dcterms:modified>
</cp:coreProperties>
</file>